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6" r:id="rId2"/>
    <p:sldId id="265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7/15/20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885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7/15/20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814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7/15/20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0568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7/15/20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550099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7/15/20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4083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7/15/20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1301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7/15/20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8777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7/15/20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2540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7/15/20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160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7/15/20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872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7/15/20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017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7/15/20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270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7/15/20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162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7/15/20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301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7/15/20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862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7/15/20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6358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7/15/20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990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7/15/20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8020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  <p:sldLayoutId id="2147483729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800" i="1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.cnbc.com/2015/07/23/americans-eat-how-much-chocolate.html" TargetMode="Externa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grocer.co.uk/download?ac=170588" TargetMode="External"/><Relationship Id="rId2" Type="http://schemas.openxmlformats.org/officeDocument/2006/relationships/hyperlink" Target="https://makeitbritish.co.uk/top-ten/british-chocolate-brands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bbc.co.uk/news/business-44488051" TargetMode="External"/><Relationship Id="rId4" Type="http://schemas.openxmlformats.org/officeDocument/2006/relationships/hyperlink" Target="https://www.hps-pigging.com/facing-challenges-in-the-chocolate-and-confectionery-industry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2CA733A-8D25-4E63-8273-CC14052E0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206AC-5216-4353-BBAF-ED9B2F89436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/>
        </p:blipFill>
        <p:spPr>
          <a:xfrm>
            <a:off x="-1" y="0"/>
            <a:ext cx="12198915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28264E-43F8-4339-BE92-AA6B94D40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220681"/>
            <a:ext cx="12188952" cy="2637319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C66BEE-4321-7741-914B-A20E057CCB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4406537"/>
            <a:ext cx="9440034" cy="1087200"/>
          </a:xfrm>
          <a:noFill/>
          <a:ln>
            <a:noFill/>
          </a:ln>
          <a:effectLst>
            <a:outerShdw blurRad="1270000" dir="17880000">
              <a:srgbClr val="000000">
                <a:alpha val="46000"/>
              </a:srgbClr>
            </a:outerShdw>
          </a:effectLst>
        </p:spPr>
        <p:txBody>
          <a:bodyPr>
            <a:normAutofit fontScale="90000"/>
          </a:bodyPr>
          <a:lstStyle/>
          <a:p>
            <a:r>
              <a:rPr lang="en-GB" sz="6000" b="1" dirty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Customer Loyalty </a:t>
            </a:r>
            <a:r>
              <a:rPr lang="en-GB" sz="6000" b="1" dirty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12700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Programme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3DD05E-374C-5547-8F37-ADB9DB67A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5494872"/>
            <a:ext cx="9440034" cy="621614"/>
          </a:xfrm>
        </p:spPr>
        <p:txBody>
          <a:bodyPr>
            <a:normAutofit/>
          </a:bodyPr>
          <a:lstStyle/>
          <a:p>
            <a:r>
              <a:rPr lang="en-GB" dirty="0">
                <a:ln w="0">
                  <a:solidFill>
                    <a:schemeClr val="tx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Arpit Patel apatels8081@gmail.com</a:t>
            </a:r>
          </a:p>
        </p:txBody>
      </p:sp>
    </p:spTree>
    <p:extLst>
      <p:ext uri="{BB962C8B-B14F-4D97-AF65-F5344CB8AC3E}">
        <p14:creationId xmlns:p14="http://schemas.microsoft.com/office/powerpoint/2010/main" val="2839745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8080F-5C88-2D49-836E-C67A8FC00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63662-5049-BC41-A368-CC0E94629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purpose of this presentation is to introduce new loyalty programme for the chocolate factory.</a:t>
            </a:r>
            <a:endParaRPr lang="en-US" dirty="0"/>
          </a:p>
          <a:p>
            <a:r>
              <a:rPr lang="en-GB" dirty="0"/>
              <a:t>The main outcome will be that more customers will be attracted to the company and the company value will increase.</a:t>
            </a:r>
            <a:endParaRPr lang="en-US" dirty="0"/>
          </a:p>
          <a:p>
            <a:r>
              <a:rPr lang="en-GB" dirty="0"/>
              <a:t>Consulting delivery team: director, manager, senior consultant, analyst.</a:t>
            </a:r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2310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7FB1E-8547-8744-92DB-3BF13F59F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High-Level Marketing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5BFE1-C71C-4A47-BEBB-B440300A3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There were total £2,966.2 million chocolates sold in UK in 2019.</a:t>
            </a:r>
          </a:p>
          <a:p>
            <a:r>
              <a:rPr lang="en-GB" dirty="0"/>
              <a:t>Countlines and Bagged chocolates production was highest in 2019.</a:t>
            </a:r>
          </a:p>
          <a:p>
            <a:r>
              <a:rPr lang="en-GB" dirty="0"/>
              <a:t>Only £10 million chocolate sold during Christmas last year.  </a:t>
            </a:r>
          </a:p>
          <a:p>
            <a:r>
              <a:rPr lang="en-GB" dirty="0"/>
              <a:t>Around £2,582.7 million chocolates sold by the brand name and only £383.5 million was sold by own label.</a:t>
            </a:r>
          </a:p>
          <a:p>
            <a:r>
              <a:rPr lang="en-GB" dirty="0"/>
              <a:t>Montezuma’s and House of Dorchester were top selling company in the chocolate business.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6270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B1D5-FA7E-6741-8116-6F74F27D1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Challenges in the UK Market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F975E-98D0-5F47-B4A6-457485D386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Too much Sweet: According to PHE (Public Health England) chocolates has too much sugar. PHE  to cut 20% sugar by 2020.</a:t>
            </a:r>
          </a:p>
          <a:p>
            <a:r>
              <a:rPr lang="en-GB" dirty="0"/>
              <a:t>Brexit: UK exports around 25% chocolates to the EU. </a:t>
            </a:r>
          </a:p>
          <a:p>
            <a:r>
              <a:rPr lang="en-GB" dirty="0"/>
              <a:t>Price Increase: Due to the vanilla shortages and labour shortages, the chocolate prices are increasing. </a:t>
            </a:r>
          </a:p>
          <a:p>
            <a:r>
              <a:rPr lang="en-GB" dirty="0"/>
              <a:t>Covid-19: Recent lockdown has significantly reduced the sale of chocolates.</a:t>
            </a:r>
          </a:p>
        </p:txBody>
      </p:sp>
    </p:spTree>
    <p:extLst>
      <p:ext uri="{BB962C8B-B14F-4D97-AF65-F5344CB8AC3E}">
        <p14:creationId xmlns:p14="http://schemas.microsoft.com/office/powerpoint/2010/main" val="636809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138A8-A0B5-4749-B27F-3BDA5D76A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Solution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C8E3F-A66E-8240-A347-46766708E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Introduce ”Vegan and Vegetarian, New verity of flavours, Diet, Different Designs, More-soft, Online delivery” chocolates to the customer.</a:t>
            </a:r>
          </a:p>
          <a:p>
            <a:r>
              <a:rPr lang="en-GB" dirty="0"/>
              <a:t>Introduce Loyalty card: When customer spend £10 on chocolate, they will get 10% discount or future offers and when customer buy chocolate with the loyalty card, they will get points.</a:t>
            </a:r>
          </a:p>
          <a:p>
            <a:r>
              <a:rPr lang="en-GB" dirty="0"/>
              <a:t>Vegan and Vegetarians: Around 600,000 people in UK are vegan as per a survey by “vegan society” in 2018. </a:t>
            </a:r>
          </a:p>
          <a:p>
            <a:r>
              <a:rPr lang="en-GB" dirty="0"/>
              <a:t>Get feedbacks from the customers.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7537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C60A7-2015-2245-B20C-5FA2F0311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Outcomes of suggestion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9639A-3CBD-8244-ADE0-9A44F8E9A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If we introduce Vegan chocolates then the sale of chocolate will increase. </a:t>
            </a:r>
          </a:p>
          <a:p>
            <a:r>
              <a:rPr lang="en-GB" dirty="0"/>
              <a:t>With loyalty card customer will be attracted to the company. </a:t>
            </a:r>
          </a:p>
          <a:p>
            <a:r>
              <a:rPr lang="en-GB" dirty="0"/>
              <a:t>Soft chocolates will allow elder people to eat chocolates.</a:t>
            </a:r>
          </a:p>
          <a:p>
            <a:r>
              <a:rPr lang="en-GB" dirty="0"/>
              <a:t>Different designs will attract people.</a:t>
            </a:r>
          </a:p>
          <a:p>
            <a:r>
              <a:rPr lang="en-GB" dirty="0"/>
              <a:t>If we introduce online service then business will not be affected in COVID-19 situation.</a:t>
            </a:r>
          </a:p>
          <a:p>
            <a:r>
              <a:rPr lang="en-GB" dirty="0"/>
              <a:t>Customer loyalty will increase. </a:t>
            </a:r>
          </a:p>
        </p:txBody>
      </p:sp>
    </p:spTree>
    <p:extLst>
      <p:ext uri="{BB962C8B-B14F-4D97-AF65-F5344CB8AC3E}">
        <p14:creationId xmlns:p14="http://schemas.microsoft.com/office/powerpoint/2010/main" val="886043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D3C03-3630-D242-9FFF-9613E1C31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Implementation Plan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D1ABF-D9B7-8841-8516-F8A4D4691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To Implement plan we will use RACI (Responsible, Accountable, Consulted, Informed) project method. </a:t>
            </a:r>
          </a:p>
          <a:p>
            <a:r>
              <a:rPr lang="en-GB" dirty="0"/>
              <a:t>Change management team methodology: Analyse Current Situation, Plan &amp; Launch program, Monitor Progress, Evaluate Effectiveness. </a:t>
            </a:r>
          </a:p>
        </p:txBody>
      </p:sp>
    </p:spTree>
    <p:extLst>
      <p:ext uri="{BB962C8B-B14F-4D97-AF65-F5344CB8AC3E}">
        <p14:creationId xmlns:p14="http://schemas.microsoft.com/office/powerpoint/2010/main" val="3181513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99B57-46EA-2142-A5B9-9AA30D08E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800350"/>
            <a:ext cx="10353762" cy="1257300"/>
          </a:xfrm>
        </p:spPr>
        <p:txBody>
          <a:bodyPr/>
          <a:lstStyle/>
          <a:p>
            <a:r>
              <a:rPr lang="en-GB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321094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E9218-5936-A64B-B7A7-03B74F4F2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893CB-CA8A-474D-A036-D7EC69F453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350" y="2076450"/>
            <a:ext cx="11258550" cy="3714749"/>
          </a:xfrm>
        </p:spPr>
        <p:txBody>
          <a:bodyPr>
            <a:normAutofit/>
          </a:bodyPr>
          <a:lstStyle/>
          <a:p>
            <a:r>
              <a:rPr lang="en-GB" dirty="0"/>
              <a:t>Top 10 chocolate companies in UK: </a:t>
            </a:r>
            <a:r>
              <a:rPr lang="en-IN" dirty="0">
                <a:effectLst/>
                <a:hlinkClick r:id="rId2"/>
              </a:rPr>
              <a:t>https://makeitbritish.co.uk/top-ten/british-chocolate-brands/</a:t>
            </a:r>
            <a:r>
              <a:rPr lang="en-IN" dirty="0">
                <a:effectLst/>
              </a:rPr>
              <a:t> </a:t>
            </a:r>
          </a:p>
          <a:p>
            <a:r>
              <a:rPr lang="en-IN" dirty="0">
                <a:effectLst/>
              </a:rPr>
              <a:t>Overall chocolate market in the UK: </a:t>
            </a:r>
            <a:r>
              <a:rPr lang="en-IN" dirty="0">
                <a:effectLst/>
                <a:hlinkClick r:id="rId3"/>
              </a:rPr>
              <a:t>https://www.thegrocer.co.uk/download?ac=170588</a:t>
            </a:r>
            <a:r>
              <a:rPr lang="en-IN" dirty="0">
                <a:effectLst/>
              </a:rPr>
              <a:t> </a:t>
            </a:r>
          </a:p>
          <a:p>
            <a:r>
              <a:rPr lang="en-IN" dirty="0">
                <a:effectLst/>
              </a:rPr>
              <a:t>Challenges faced by industry: </a:t>
            </a:r>
            <a:r>
              <a:rPr lang="en-IN" u="sng" dirty="0">
                <a:effectLst/>
                <a:hlinkClick r:id="rId4"/>
              </a:rPr>
              <a:t>https://www.hps-pigging.com/facing-challenges-in-the-chocolate-and-confectionery-industry/</a:t>
            </a:r>
            <a:r>
              <a:rPr lang="en-IN" dirty="0">
                <a:effectLst/>
              </a:rPr>
              <a:t> </a:t>
            </a:r>
          </a:p>
          <a:p>
            <a:r>
              <a:rPr lang="en-IN" dirty="0">
                <a:effectLst/>
              </a:rPr>
              <a:t>Veggies and Vegan numbers: </a:t>
            </a:r>
            <a:r>
              <a:rPr lang="en-IN" u="sng" dirty="0">
                <a:effectLst/>
                <a:hlinkClick r:id="rId5"/>
              </a:rPr>
              <a:t>https://www.bbc.co.uk/news/business-44488051</a:t>
            </a:r>
            <a:r>
              <a:rPr lang="en-IN" dirty="0">
                <a:effectLst/>
              </a:rPr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092126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AnalogousFromDarkSeedLeftStep">
      <a:dk1>
        <a:srgbClr val="000000"/>
      </a:dk1>
      <a:lt1>
        <a:srgbClr val="FFFFFF"/>
      </a:lt1>
      <a:dk2>
        <a:srgbClr val="412F24"/>
      </a:dk2>
      <a:lt2>
        <a:srgbClr val="E3E2E8"/>
      </a:lt2>
      <a:accent1>
        <a:srgbClr val="93AA43"/>
      </a:accent1>
      <a:accent2>
        <a:srgbClr val="B19B3B"/>
      </a:accent2>
      <a:accent3>
        <a:srgbClr val="C37B4D"/>
      </a:accent3>
      <a:accent4>
        <a:srgbClr val="B13B3E"/>
      </a:accent4>
      <a:accent5>
        <a:srgbClr val="C34D81"/>
      </a:accent5>
      <a:accent6>
        <a:srgbClr val="B13BA1"/>
      </a:accent6>
      <a:hlink>
        <a:srgbClr val="C75977"/>
      </a:hlink>
      <a:folHlink>
        <a:srgbClr val="7F7F7F"/>
      </a:folHlink>
    </a:clrScheme>
    <a:fontScheme name="Slate">
      <a:majorFont>
        <a:latin typeface="Goudy Old Style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oudy Old Style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482</Words>
  <Application>Microsoft Macintosh PowerPoint</Application>
  <PresentationFormat>Widescreen</PresentationFormat>
  <Paragraphs>39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Goudy Old Style</vt:lpstr>
      <vt:lpstr>Wingdings 2</vt:lpstr>
      <vt:lpstr>SlateVTI</vt:lpstr>
      <vt:lpstr>Customer Loyalty Programme</vt:lpstr>
      <vt:lpstr>Project Summary</vt:lpstr>
      <vt:lpstr>High-Level Marketing Summary</vt:lpstr>
      <vt:lpstr>Challenges in the UK Market</vt:lpstr>
      <vt:lpstr>Solution Overview</vt:lpstr>
      <vt:lpstr>Outcomes of suggestion</vt:lpstr>
      <vt:lpstr>Implementation Plan</vt:lpstr>
      <vt:lpstr>Thank You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Loyalty Programme</dc:title>
  <dc:creator>Arpit Patel</dc:creator>
  <cp:lastModifiedBy>Arpit Patel</cp:lastModifiedBy>
  <cp:revision>13</cp:revision>
  <dcterms:created xsi:type="dcterms:W3CDTF">2020-07-15T08:16:12Z</dcterms:created>
  <dcterms:modified xsi:type="dcterms:W3CDTF">2020-07-15T09:25:43Z</dcterms:modified>
</cp:coreProperties>
</file>

<file path=docProps/thumbnail.jpeg>
</file>